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4"/>
  </p:handout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2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91200-A33C-4B0E-AA46-2A8D92251F24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E8C4B-4309-434F-9A5E-E99DFA4B93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5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19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819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19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19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20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20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20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20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20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20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20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20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93E436-4EDC-428C-996B-4DF9D169CF7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372C01-41BC-49FB-8A32-77C279EABD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A26D95-752C-4EBB-AF7F-93FD78E026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5EF1D5-6D91-4EE1-B0D7-80B43E9A9E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8B6772-DABC-4061-B0E0-0F480139D5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484358-98B8-4D57-AB04-4A62A8E818B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0091A7-AA1E-46EC-BC73-3C15721316A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C08442-77DE-4F1C-8F06-843D1894F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27E331-D1D9-4959-BE4E-E1CF06C0DC4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86C587-8957-4D5F-95BF-1B16867A700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FDE534-2E38-41B3-BD9A-2A577C3E31F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439913-EBFF-40B3-A3A8-0BE7A71A8070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718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yr.sona-systems.com/" TargetMode="Externa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yr.sona-systems.com/" TargetMode="Externa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Psychology Subject Pool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/>
              <a:t>Department of Psychology</a:t>
            </a:r>
          </a:p>
          <a:p>
            <a:pPr algn="ctr"/>
            <a:r>
              <a:rPr lang="en-US"/>
              <a:t>Syracuse University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7175" y="152400"/>
            <a:ext cx="1266825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686800" cy="990600"/>
          </a:xfrm>
        </p:spPr>
        <p:txBody>
          <a:bodyPr/>
          <a:lstStyle/>
          <a:p>
            <a:r>
              <a:rPr lang="en-US" sz="3600"/>
              <a:t>Complaints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sz="3000" dirty="0"/>
              <a:t>If you have any complaints or concerns, you may contact the Department of psychology Research Coordinator </a:t>
            </a:r>
            <a:r>
              <a:rPr lang="en-US" sz="3000" dirty="0" smtClean="0"/>
              <a:t>or the IRB (contact information is listed on the consent form).</a:t>
            </a:r>
            <a:endParaRPr lang="en-US" sz="3000" dirty="0"/>
          </a:p>
          <a:p>
            <a:endParaRPr lang="en-US" sz="3000" dirty="0"/>
          </a:p>
          <a:p>
            <a:r>
              <a:rPr lang="en-US" sz="3000" dirty="0"/>
              <a:t>Any complaints about the research covered under Upstate IRB approved protocols will be reported to the Upstate IRB Administrator immediately upon receiving such a complaint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7175" y="152400"/>
            <a:ext cx="1266825" cy="990600"/>
          </a:xfrm>
          <a:prstGeom prst="rect">
            <a:avLst/>
          </a:prstGeom>
          <a:noFill/>
        </p:spPr>
      </p:pic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0" y="1295400"/>
            <a:ext cx="8763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686800" cy="1143000"/>
          </a:xfrm>
        </p:spPr>
        <p:txBody>
          <a:bodyPr/>
          <a:lstStyle/>
          <a:p>
            <a:r>
              <a:rPr lang="en-US" sz="3600"/>
              <a:t>What If I Don’t Want to Participate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/>
              <a:t>Your instructor is required to provide an alternate option to research participation for students who wish not to participate in an experiment</a:t>
            </a:r>
          </a:p>
          <a:p>
            <a:endParaRPr lang="en-US"/>
          </a:p>
          <a:p>
            <a:r>
              <a:rPr lang="en-US"/>
              <a:t>You will receive the same credits/points awarded for research participation, detailed in the course syllabus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7175" y="152400"/>
            <a:ext cx="1266825" cy="990600"/>
          </a:xfrm>
          <a:prstGeom prst="rect">
            <a:avLst/>
          </a:prstGeom>
          <a:noFill/>
        </p:spPr>
      </p:pic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0" y="1295400"/>
            <a:ext cx="8763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686800" cy="990600"/>
          </a:xfrm>
        </p:spPr>
        <p:txBody>
          <a:bodyPr/>
          <a:lstStyle/>
          <a:p>
            <a:r>
              <a:rPr lang="en-US" sz="3600"/>
              <a:t>Review Handouts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686800" cy="3886200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The following are available </a:t>
            </a:r>
            <a:r>
              <a:rPr lang="en-US" i="1" dirty="0" smtClean="0"/>
              <a:t>on blackboard</a:t>
            </a:r>
            <a:r>
              <a:rPr lang="en-US" i="1" dirty="0" smtClean="0"/>
              <a:t>:</a:t>
            </a:r>
            <a:endParaRPr lang="en-US" i="1" dirty="0" smtClean="0"/>
          </a:p>
          <a:p>
            <a:endParaRPr lang="en-US" dirty="0" smtClean="0"/>
          </a:p>
          <a:p>
            <a:r>
              <a:rPr lang="en-US" i="1" dirty="0" smtClean="0"/>
              <a:t>DEPARTMENT OF PSYCHOLOGY RESEARCH PARTICIPATION POOL MANUAL FOR PARTICIPANTS (which includes Basic Rights and Privileges of Research Participation)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7175" y="152400"/>
            <a:ext cx="1266825" cy="990600"/>
          </a:xfrm>
          <a:prstGeom prst="rect">
            <a:avLst/>
          </a:prstGeom>
          <a:noFill/>
        </p:spPr>
      </p:pic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0" y="1295400"/>
            <a:ext cx="8763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990600"/>
          </a:xfrm>
        </p:spPr>
        <p:txBody>
          <a:bodyPr/>
          <a:lstStyle/>
          <a:p>
            <a:r>
              <a:rPr lang="en-US" sz="3200"/>
              <a:t>What is the Psychology Department </a:t>
            </a:r>
            <a:br>
              <a:rPr lang="en-US" sz="3200"/>
            </a:br>
            <a:r>
              <a:rPr lang="en-US" sz="3200"/>
              <a:t>Subject Pool?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91440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It is a collection of undergraduate students who participate in research.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Research is an important aspect of faculty and graduate students’ roles at SU.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The purpose of the University is not only to teach, but to expand knowledge.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0" y="1752600"/>
            <a:ext cx="8763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7175" y="152400"/>
            <a:ext cx="1266825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6858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200"/>
              <a:t>What is the Psychology Department </a:t>
            </a:r>
            <a:br>
              <a:rPr lang="en-US" sz="3200"/>
            </a:br>
            <a:r>
              <a:rPr lang="en-US" sz="3200"/>
              <a:t>Subject Pool?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2362200"/>
            <a:ext cx="9144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/>
              <a:t>In psychology, much of the research concerns the behavior and cognitions of people.  Thus, there is a need for people to participate in experiments.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200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/>
              <a:t>To establish a “pool” of such people, many psychology courses offer course credit(s) in exchange for participation in psychology experiments.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0" y="1752600"/>
            <a:ext cx="8763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7175" y="152400"/>
            <a:ext cx="1266825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686800" cy="914400"/>
          </a:xfrm>
        </p:spPr>
        <p:txBody>
          <a:bodyPr/>
          <a:lstStyle/>
          <a:p>
            <a:r>
              <a:rPr lang="en-US" sz="3600"/>
              <a:t>What’s In It For You?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Help make a contribution to basic knowledge in psychology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Learn more about psychology and how research is conducted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Obtain first-hand experience with psychological research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This may make understanding research </a:t>
            </a:r>
            <a:r>
              <a:rPr lang="en-US" sz="1800" dirty="0" smtClean="0"/>
              <a:t>easier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This may help you appreciate the value of research to society</a:t>
            </a:r>
            <a:endParaRPr lang="en-US" sz="1800" dirty="0"/>
          </a:p>
          <a:p>
            <a:pPr lvl="2">
              <a:lnSpc>
                <a:spcPct val="90000"/>
              </a:lnSpc>
            </a:pPr>
            <a:r>
              <a:rPr lang="en-US" sz="1800" dirty="0"/>
              <a:t>This may help you decide whether research is the career choice for </a:t>
            </a:r>
            <a:r>
              <a:rPr lang="en-US" sz="1800" dirty="0" smtClean="0"/>
              <a:t>you</a:t>
            </a:r>
          </a:p>
          <a:p>
            <a:pPr lvl="2">
              <a:lnSpc>
                <a:spcPct val="90000"/>
              </a:lnSpc>
              <a:buNone/>
            </a:pPr>
            <a:r>
              <a:rPr lang="en-US" sz="1800" dirty="0" smtClean="0"/>
              <a:t>    and/or whether you might like to work in a research lab during your time at SU</a:t>
            </a:r>
            <a:endParaRPr lang="en-US" sz="1800" dirty="0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400" dirty="0"/>
              <a:t>Many students find participation interesting and enjoyable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Earn course credit(s)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0" y="1295400"/>
            <a:ext cx="8763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7175" y="152400"/>
            <a:ext cx="1266825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686800" cy="990600"/>
          </a:xfrm>
        </p:spPr>
        <p:txBody>
          <a:bodyPr/>
          <a:lstStyle/>
          <a:p>
            <a:r>
              <a:rPr lang="en-US" sz="3600"/>
              <a:t>What to Expect If You Participate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r>
              <a:rPr lang="en-US" sz="2800" dirty="0"/>
              <a:t>All experiments are reviewed by SU’s Ethics Review Board (IRB) to ensure that </a:t>
            </a:r>
            <a:r>
              <a:rPr lang="en-US" sz="2800" dirty="0" smtClean="0"/>
              <a:t>the benefits of the research outweigh any possible risks</a:t>
            </a:r>
            <a:endParaRPr lang="en-US" sz="2800" dirty="0"/>
          </a:p>
          <a:p>
            <a:pPr>
              <a:buNone/>
            </a:pPr>
            <a:endParaRPr lang="en-US" sz="2800" dirty="0"/>
          </a:p>
          <a:p>
            <a:r>
              <a:rPr lang="en-US" sz="2800" dirty="0"/>
              <a:t>You will be given a </a:t>
            </a:r>
            <a:r>
              <a:rPr lang="en-US" sz="2800" i="1" dirty="0"/>
              <a:t>consent form</a:t>
            </a:r>
            <a:r>
              <a:rPr lang="en-US" sz="2800" dirty="0"/>
              <a:t> explaining the purpose of the experiment and what you will be asked to </a:t>
            </a:r>
            <a:r>
              <a:rPr lang="en-US" sz="2800" dirty="0" smtClean="0"/>
              <a:t>do</a:t>
            </a:r>
          </a:p>
          <a:p>
            <a:r>
              <a:rPr lang="en-US" sz="2800" dirty="0" smtClean="0"/>
              <a:t>Typically, no identifying information will be collected. If it is, you must be informed how that information is protected (this is included in the consent form.)</a:t>
            </a:r>
            <a:endParaRPr lang="en-US" sz="2800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7175" y="152400"/>
            <a:ext cx="1266825" cy="990600"/>
          </a:xfrm>
          <a:prstGeom prst="rect">
            <a:avLst/>
          </a:prstGeom>
          <a:noFill/>
        </p:spPr>
      </p:pic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0" y="1295400"/>
            <a:ext cx="8763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686800" cy="990600"/>
          </a:xfrm>
        </p:spPr>
        <p:txBody>
          <a:bodyPr/>
          <a:lstStyle/>
          <a:p>
            <a:r>
              <a:rPr lang="en-US" sz="3600"/>
              <a:t>What to Expect If You Participate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You have the right to withdraw from the experiment at any time for any reason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At the end of the experiment, you will be debriefed – told about the purposes of the experiment and the role you played in testing the hypothesis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7175" y="152400"/>
            <a:ext cx="1266825" cy="990600"/>
          </a:xfrm>
          <a:prstGeom prst="rect">
            <a:avLst/>
          </a:prstGeom>
          <a:noFill/>
        </p:spPr>
      </p:pic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0" y="1295400"/>
            <a:ext cx="8763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686800" cy="1066800"/>
          </a:xfrm>
        </p:spPr>
        <p:txBody>
          <a:bodyPr/>
          <a:lstStyle/>
          <a:p>
            <a:r>
              <a:rPr lang="en-US" sz="3600"/>
              <a:t>What to Expect If You Participate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991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course credit(s) that you earn through participation in psychology experiments will automatically be sent to your instructor at the end of the year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You can review how many credits you earned by logging into SONA systems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Your earned credit(s) are then distributed according to your instructors syllabus (at their discretion)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7175" y="152400"/>
            <a:ext cx="1266825" cy="990600"/>
          </a:xfrm>
          <a:prstGeom prst="rect">
            <a:avLst/>
          </a:prstGeom>
          <a:noFill/>
        </p:spPr>
      </p:pic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0" y="1295400"/>
            <a:ext cx="8763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686800" cy="1066800"/>
          </a:xfrm>
        </p:spPr>
        <p:txBody>
          <a:bodyPr/>
          <a:lstStyle/>
          <a:p>
            <a:r>
              <a:rPr lang="en-US" sz="3600"/>
              <a:t>How Do I Participate?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Experiments for which you can earn credit(s) by participating are listed online at: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		</a:t>
            </a:r>
            <a:r>
              <a:rPr lang="en-US" sz="2400" dirty="0">
                <a:hlinkClick r:id="rId2"/>
              </a:rPr>
              <a:t>http://syr.sona-systems.com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Go to this site to learn about available experiments and to sign-up for participation in these experiments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r>
              <a:rPr lang="en-US" sz="2400" dirty="0"/>
              <a:t>Detailed instructions on how to sign up for and review experiments are given in a document called </a:t>
            </a:r>
            <a:r>
              <a:rPr lang="en-US" sz="2400" b="1" i="1" dirty="0" smtClean="0"/>
              <a:t>DEPARTMENT OF PSYCHOLOGY RESEARCH PARTICIPATION POOL MANUAL FOR PARTICIPANTS. </a:t>
            </a:r>
            <a:r>
              <a:rPr lang="en-US" sz="2400" dirty="0" smtClean="0"/>
              <a:t>This </a:t>
            </a:r>
            <a:r>
              <a:rPr lang="en-US" sz="2400" dirty="0" smtClean="0"/>
              <a:t>is posted on the course lecture blackboard</a:t>
            </a:r>
            <a:endParaRPr lang="en-US" sz="2400" dirty="0" smtClean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7175" y="152400"/>
            <a:ext cx="1266825" cy="990600"/>
          </a:xfrm>
          <a:prstGeom prst="rect">
            <a:avLst/>
          </a:prstGeom>
          <a:noFill/>
        </p:spPr>
      </p:pic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0" y="1295400"/>
            <a:ext cx="8763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686800" cy="990600"/>
          </a:xfrm>
        </p:spPr>
        <p:txBody>
          <a:bodyPr/>
          <a:lstStyle/>
          <a:p>
            <a:r>
              <a:rPr lang="en-US" sz="3600"/>
              <a:t>Canceling Appointments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You can cancel research participation appointments, either by contacting the researchers via e-mail or by going to </a:t>
            </a:r>
            <a:r>
              <a:rPr lang="en-US" sz="2800" dirty="0">
                <a:hlinkClick r:id="rId2"/>
              </a:rPr>
              <a:t>http://syr.sona-systems.com</a:t>
            </a:r>
            <a:endParaRPr lang="en-US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You are required to provide at least 24 hours notice to cancel an appointment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Simply not showing up for your scheduled appointment is a big inconvenience to the researcher and slows the research process tremendously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7175" y="152400"/>
            <a:ext cx="1266825" cy="990600"/>
          </a:xfrm>
          <a:prstGeom prst="rect">
            <a:avLst/>
          </a:prstGeom>
          <a:noFill/>
        </p:spPr>
      </p:pic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0" y="1295400"/>
            <a:ext cx="8763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79</TotalTime>
  <Words>626</Words>
  <Application>Microsoft Macintosh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Pixel</vt:lpstr>
      <vt:lpstr>Psychology Subject Pool</vt:lpstr>
      <vt:lpstr>What is the Psychology Department  Subject Pool?</vt:lpstr>
      <vt:lpstr>PowerPoint Presentation</vt:lpstr>
      <vt:lpstr>What’s In It For You?</vt:lpstr>
      <vt:lpstr>What to Expect If You Participate</vt:lpstr>
      <vt:lpstr>What to Expect If You Participate</vt:lpstr>
      <vt:lpstr>What to Expect If You Participate</vt:lpstr>
      <vt:lpstr>How Do I Participate?</vt:lpstr>
      <vt:lpstr>Canceling Appointments</vt:lpstr>
      <vt:lpstr>Complaints</vt:lpstr>
      <vt:lpstr>What If I Don’t Want to Participate</vt:lpstr>
      <vt:lpstr>Review Handouts</vt:lpstr>
    </vt:vector>
  </TitlesOfParts>
  <Company>CHB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Subject Pool</dc:title>
  <dc:creator>CHAP</dc:creator>
  <cp:lastModifiedBy>Ryan Curl</cp:lastModifiedBy>
  <cp:revision>15</cp:revision>
  <dcterms:created xsi:type="dcterms:W3CDTF">2007-08-16T18:41:54Z</dcterms:created>
  <dcterms:modified xsi:type="dcterms:W3CDTF">2016-08-26T02:06:36Z</dcterms:modified>
</cp:coreProperties>
</file>